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Alfa Slab One"/>
      <p:regular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AlfaSlabOne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91bc0a23a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91bc0a23a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91c8033c1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91c8033c1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91bc0a23a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91bc0a23a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91bc0a23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91bc0a23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91bc0a23a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91bc0a23a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91bc0a23a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91bc0a23a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91bc0a23a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91bc0a23a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1bc0a23a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1bc0a23a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1bc0a23a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1bc0a23a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1bc0a23a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1bc0a23a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image" Target="../media/image3.png"/><Relationship Id="rId6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5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jpg"/><Relationship Id="rId5" Type="http://schemas.openxmlformats.org/officeDocument/2006/relationships/image" Target="../media/image20.jpg"/><Relationship Id="rId6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687700" y="622925"/>
            <a:ext cx="3960000" cy="149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59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Your </a:t>
            </a:r>
            <a:r>
              <a:rPr lang="en" sz="426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Sleep </a:t>
            </a:r>
            <a:r>
              <a:rPr lang="en" sz="3959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Assistant</a:t>
            </a:r>
            <a:endParaRPr sz="3959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55" name="Google Shape;55;p13"/>
          <p:cNvSpPr txBox="1"/>
          <p:nvPr>
            <p:ph idx="1" type="body"/>
          </p:nvPr>
        </p:nvSpPr>
        <p:spPr>
          <a:xfrm>
            <a:off x="687700" y="2303100"/>
            <a:ext cx="3267000" cy="9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S</a:t>
            </a:r>
            <a:r>
              <a:rPr lang="en" sz="20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leep well, be health</a:t>
            </a:r>
            <a:endParaRPr sz="20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850" y="0"/>
            <a:ext cx="4594350" cy="459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Timeline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2" name="Google Shape;162;p22"/>
          <p:cNvSpPr txBox="1"/>
          <p:nvPr/>
        </p:nvSpPr>
        <p:spPr>
          <a:xfrm>
            <a:off x="412050" y="3410050"/>
            <a:ext cx="3232500" cy="12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</a:t>
            </a:r>
            <a:r>
              <a:rPr lang="en" sz="2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tructuring the Idea and Creating a Prototype</a:t>
            </a:r>
            <a:endParaRPr sz="2000">
              <a:solidFill>
                <a:srgbClr val="FAF5ED"/>
              </a:solidFill>
              <a:highlight>
                <a:srgbClr val="F8F9FA"/>
              </a:highlight>
            </a:endParaRPr>
          </a:p>
        </p:txBody>
      </p:sp>
      <p:sp>
        <p:nvSpPr>
          <p:cNvPr id="163" name="Google Shape;163;p22"/>
          <p:cNvSpPr txBox="1"/>
          <p:nvPr/>
        </p:nvSpPr>
        <p:spPr>
          <a:xfrm>
            <a:off x="4004400" y="3410075"/>
            <a:ext cx="22284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Application Development</a:t>
            </a:r>
            <a:endParaRPr sz="20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164" name="Google Shape;164;p22"/>
          <p:cNvSpPr/>
          <p:nvPr/>
        </p:nvSpPr>
        <p:spPr>
          <a:xfrm>
            <a:off x="4212750" y="1529925"/>
            <a:ext cx="1688700" cy="15486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March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lfa Slab One"/>
                <a:ea typeface="Alfa Slab One"/>
                <a:cs typeface="Alfa Slab One"/>
                <a:sym typeface="Alfa Slab One"/>
              </a:rPr>
              <a:t>2024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6592800" y="3410050"/>
            <a:ext cx="2330100" cy="8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Launching The Application</a:t>
            </a:r>
            <a:endParaRPr sz="2000">
              <a:solidFill>
                <a:srgbClr val="202124"/>
              </a:solidFill>
              <a:highlight>
                <a:srgbClr val="F8F9FA"/>
              </a:highlight>
            </a:endParaRPr>
          </a:p>
        </p:txBody>
      </p:sp>
      <p:sp>
        <p:nvSpPr>
          <p:cNvPr id="166" name="Google Shape;166;p22"/>
          <p:cNvSpPr/>
          <p:nvPr/>
        </p:nvSpPr>
        <p:spPr>
          <a:xfrm>
            <a:off x="1133150" y="1529925"/>
            <a:ext cx="1688700" cy="15486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20-22</a:t>
            </a:r>
            <a:endParaRPr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October</a:t>
            </a:r>
            <a:endParaRPr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2023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67" name="Google Shape;167;p22"/>
          <p:cNvSpPr/>
          <p:nvPr/>
        </p:nvSpPr>
        <p:spPr>
          <a:xfrm>
            <a:off x="6788575" y="1529925"/>
            <a:ext cx="1688700" cy="15486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April</a:t>
            </a:r>
            <a:endParaRPr>
              <a:solidFill>
                <a:schemeClr val="dk1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Alfa Slab One"/>
                <a:ea typeface="Alfa Slab One"/>
                <a:cs typeface="Alfa Slab One"/>
                <a:sym typeface="Alfa Slab One"/>
              </a:rPr>
              <a:t>2024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cxnSp>
        <p:nvCxnSpPr>
          <p:cNvPr id="168" name="Google Shape;168;p22"/>
          <p:cNvCxnSpPr/>
          <p:nvPr/>
        </p:nvCxnSpPr>
        <p:spPr>
          <a:xfrm>
            <a:off x="312600" y="3239550"/>
            <a:ext cx="8610300" cy="14100"/>
          </a:xfrm>
          <a:prstGeom prst="straightConnector1">
            <a:avLst/>
          </a:prstGeom>
          <a:noFill/>
          <a:ln cap="flat" cmpd="sng" w="9525">
            <a:solidFill>
              <a:srgbClr val="FAF5ED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2"/>
          <p:cNvSpPr/>
          <p:nvPr/>
        </p:nvSpPr>
        <p:spPr>
          <a:xfrm>
            <a:off x="1920650" y="3146038"/>
            <a:ext cx="113700" cy="1965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rgbClr val="FAF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5000250" y="3146038"/>
            <a:ext cx="113700" cy="1965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rgbClr val="FAF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7701000" y="3146038"/>
            <a:ext cx="113700" cy="1965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rgbClr val="FAF5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3"/>
          <p:cNvSpPr txBox="1"/>
          <p:nvPr>
            <p:ph type="title"/>
          </p:nvPr>
        </p:nvSpPr>
        <p:spPr>
          <a:xfrm>
            <a:off x="559025" y="1942050"/>
            <a:ext cx="4868400" cy="12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Thank You For Attention!!</a:t>
            </a:r>
            <a:endParaRPr sz="392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77" name="Google Shape;1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9650" y="1352550"/>
            <a:ext cx="2438400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/>
          <p:nvPr/>
        </p:nvSpPr>
        <p:spPr>
          <a:xfrm>
            <a:off x="5207000" y="3873500"/>
            <a:ext cx="3083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QR-Code Bot Telegram</a:t>
            </a:r>
            <a:endParaRPr sz="18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Demo Version</a:t>
            </a:r>
            <a:endParaRPr sz="18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426125" y="445025"/>
            <a:ext cx="274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92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Problem</a:t>
            </a:r>
            <a:endParaRPr sz="392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375" y="322750"/>
            <a:ext cx="817251" cy="8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 rotWithShape="1">
          <a:blip r:embed="rId4">
            <a:alphaModFix/>
          </a:blip>
          <a:srcRect b="8650" l="1140" r="-1139" t="-8650"/>
          <a:stretch/>
        </p:blipFill>
        <p:spPr>
          <a:xfrm>
            <a:off x="4172025" y="-206475"/>
            <a:ext cx="4939049" cy="277822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314875" y="1551750"/>
            <a:ext cx="1903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40%</a:t>
            </a:r>
            <a:endParaRPr sz="50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434475" y="1551750"/>
            <a:ext cx="1854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5</a:t>
            </a:r>
            <a:r>
              <a:rPr lang="en" sz="5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%</a:t>
            </a:r>
            <a:endParaRPr sz="50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375" y="2807900"/>
            <a:ext cx="1531350" cy="153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65800" y="2807900"/>
            <a:ext cx="1531350" cy="15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4673100" y="2807900"/>
            <a:ext cx="39369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Approximately 40% of the world’s population suffers from sleep problems, although only 5% seek medical attention for this.</a:t>
            </a:r>
            <a:endParaRPr sz="19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 Our </a:t>
            </a: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Solution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523875" y="2571738"/>
            <a:ext cx="5895900" cy="223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It</a:t>
            </a: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 will help you solve your sleep problems, based on your input and your Personal  Information(Age, Gender and etc).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Also you can enter </a:t>
            </a: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amount of sleep, your schedule, hobbies and diet.</a:t>
            </a:r>
            <a:endParaRPr sz="2000"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70500" y="1362275"/>
            <a:ext cx="510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Chat-Bot Assistant “Sleepy Owl”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800" y="2994575"/>
            <a:ext cx="1941550" cy="177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0825" y="143850"/>
            <a:ext cx="2734100" cy="273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870200" y="445025"/>
            <a:ext cx="796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M</a:t>
            </a: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arket size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3" name="Google Shape;83;p16"/>
          <p:cNvSpPr/>
          <p:nvPr/>
        </p:nvSpPr>
        <p:spPr>
          <a:xfrm>
            <a:off x="213125" y="1370275"/>
            <a:ext cx="2277600" cy="255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 30% of adults in Moldova experience sleep problems.</a:t>
            </a:r>
            <a:endParaRPr sz="15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600.000</a:t>
            </a:r>
            <a:endParaRPr sz="15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*According to the National Institute of Public Health of Moldova</a:t>
            </a:r>
            <a:endParaRPr sz="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2711850" y="1370400"/>
            <a:ext cx="1892700" cy="255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Potential users:</a:t>
            </a:r>
            <a:endParaRPr sz="19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420.000</a:t>
            </a:r>
            <a:endParaRPr sz="19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5" name="Google Shape;85;p16"/>
          <p:cNvSpPr/>
          <p:nvPr/>
        </p:nvSpPr>
        <p:spPr>
          <a:xfrm>
            <a:off x="4825725" y="1370275"/>
            <a:ext cx="1892700" cy="255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Achievable </a:t>
            </a:r>
            <a:r>
              <a:rPr lang="en" sz="19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Users:</a:t>
            </a:r>
            <a:endParaRPr sz="19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12.600</a:t>
            </a:r>
            <a:endParaRPr sz="19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6" name="Google Shape;86;p16"/>
          <p:cNvSpPr/>
          <p:nvPr/>
        </p:nvSpPr>
        <p:spPr>
          <a:xfrm>
            <a:off x="6939600" y="1370275"/>
            <a:ext cx="1892700" cy="2552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Audience:</a:t>
            </a:r>
            <a:endParaRPr sz="16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Students</a:t>
            </a:r>
            <a:endParaRPr sz="16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Laborers</a:t>
            </a:r>
            <a:endParaRPr sz="16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Parents</a:t>
            </a:r>
            <a:endParaRPr sz="16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Travelers</a:t>
            </a:r>
            <a:endParaRPr sz="16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61300" y="4275775"/>
            <a:ext cx="8729100" cy="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en" sz="195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Moldova is the start zone of our project before global release.</a:t>
            </a:r>
            <a:endParaRPr sz="195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75" y="398175"/>
            <a:ext cx="740625" cy="7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54050" y="269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Competitors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4" name="Google Shape;94;p17"/>
          <p:cNvSpPr/>
          <p:nvPr/>
        </p:nvSpPr>
        <p:spPr>
          <a:xfrm>
            <a:off x="4469125" y="895350"/>
            <a:ext cx="57300" cy="41529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/>
          <p:nvPr/>
        </p:nvSpPr>
        <p:spPr>
          <a:xfrm>
            <a:off x="916300" y="2882275"/>
            <a:ext cx="7810500" cy="8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8290575" y="2968075"/>
            <a:ext cx="70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5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 AI</a:t>
            </a:r>
            <a:endParaRPr b="1" sz="1300">
              <a:solidFill>
                <a:srgbClr val="FAF5ED"/>
              </a:solidFill>
              <a:highlight>
                <a:srgbClr val="202124"/>
              </a:highlight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4526425" y="842425"/>
            <a:ext cx="1478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5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Sleep Apps </a:t>
            </a:r>
            <a:endParaRPr b="1" sz="1500">
              <a:solidFill>
                <a:srgbClr val="FAF5ED"/>
              </a:solidFill>
              <a:highlight>
                <a:srgbClr val="202124"/>
              </a:highlight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1716450" y="946700"/>
            <a:ext cx="1278900" cy="12789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1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Sleep Aura</a:t>
            </a:r>
            <a:endParaRPr sz="1900"/>
          </a:p>
        </p:txBody>
      </p:sp>
      <p:sp>
        <p:nvSpPr>
          <p:cNvPr id="99" name="Google Shape;99;p17"/>
          <p:cNvSpPr/>
          <p:nvPr/>
        </p:nvSpPr>
        <p:spPr>
          <a:xfrm>
            <a:off x="3057575" y="1022900"/>
            <a:ext cx="1278900" cy="12789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n" sz="20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Calm</a:t>
            </a:r>
            <a:endParaRPr sz="2000"/>
          </a:p>
        </p:txBody>
      </p:sp>
      <p:sp>
        <p:nvSpPr>
          <p:cNvPr id="100" name="Google Shape;100;p17"/>
          <p:cNvSpPr/>
          <p:nvPr/>
        </p:nvSpPr>
        <p:spPr>
          <a:xfrm>
            <a:off x="6994300" y="3065450"/>
            <a:ext cx="1593000" cy="14127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ChatGPT       </a:t>
            </a:r>
            <a:endParaRPr sz="15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Bard AI</a:t>
            </a:r>
            <a:endParaRPr sz="15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</p:txBody>
      </p:sp>
      <p:sp>
        <p:nvSpPr>
          <p:cNvPr id="101" name="Google Shape;101;p17"/>
          <p:cNvSpPr/>
          <p:nvPr/>
        </p:nvSpPr>
        <p:spPr>
          <a:xfrm>
            <a:off x="7234800" y="1057225"/>
            <a:ext cx="1278900" cy="1278900"/>
          </a:xfrm>
          <a:prstGeom prst="ellipse">
            <a:avLst/>
          </a:prstGeom>
          <a:solidFill>
            <a:srgbClr val="D0B4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Sleepy Owl </a:t>
            </a:r>
            <a:endParaRPr sz="16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2" name="Google Shape;102;p17"/>
          <p:cNvSpPr txBox="1"/>
          <p:nvPr/>
        </p:nvSpPr>
        <p:spPr>
          <a:xfrm>
            <a:off x="354050" y="3065450"/>
            <a:ext cx="10440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latin typeface="Alfa Slab One"/>
                <a:ea typeface="Alfa Slab One"/>
                <a:cs typeface="Alfa Slab One"/>
                <a:sym typeface="Alfa Slab One"/>
              </a:rPr>
              <a:t>Non-AI</a:t>
            </a:r>
            <a:endParaRPr sz="1500">
              <a:solidFill>
                <a:srgbClr val="F8F9F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4526425" y="4592425"/>
            <a:ext cx="1826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8F9FA"/>
                </a:solidFill>
                <a:latin typeface="Alfa Slab One"/>
                <a:ea typeface="Alfa Slab One"/>
                <a:cs typeface="Alfa Slab One"/>
                <a:sym typeface="Alfa Slab One"/>
              </a:rPr>
              <a:t>General Apps</a:t>
            </a:r>
            <a:endParaRPr sz="1500">
              <a:solidFill>
                <a:srgbClr val="F8F9FA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 App Prototype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3">
            <a:alphaModFix/>
          </a:blip>
          <a:srcRect b="377" l="0" r="0" t="367"/>
          <a:stretch/>
        </p:blipFill>
        <p:spPr>
          <a:xfrm>
            <a:off x="439575" y="1562925"/>
            <a:ext cx="1714500" cy="352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119" r="119" t="0"/>
          <a:stretch/>
        </p:blipFill>
        <p:spPr>
          <a:xfrm>
            <a:off x="2655541" y="1566213"/>
            <a:ext cx="1714500" cy="3517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1" name="Google Shape;111;p18"/>
          <p:cNvPicPr preferRelativeResize="0"/>
          <p:nvPr/>
        </p:nvPicPr>
        <p:blipFill rotWithShape="1">
          <a:blip r:embed="rId5">
            <a:alphaModFix/>
          </a:blip>
          <a:srcRect b="0" l="416" r="426" t="0"/>
          <a:stretch/>
        </p:blipFill>
        <p:spPr>
          <a:xfrm>
            <a:off x="4786772" y="1559867"/>
            <a:ext cx="1714500" cy="352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12" name="Google Shape;112;p18"/>
          <p:cNvPicPr preferRelativeResize="0"/>
          <p:nvPr/>
        </p:nvPicPr>
        <p:blipFill rotWithShape="1">
          <a:blip r:embed="rId6">
            <a:alphaModFix/>
          </a:blip>
          <a:srcRect b="0" l="475" r="485" t="0"/>
          <a:stretch/>
        </p:blipFill>
        <p:spPr>
          <a:xfrm>
            <a:off x="6917997" y="1559879"/>
            <a:ext cx="1714500" cy="3529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Business Model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8" name="Google Shape;118;p19"/>
          <p:cNvSpPr/>
          <p:nvPr/>
        </p:nvSpPr>
        <p:spPr>
          <a:xfrm>
            <a:off x="468300" y="1343425"/>
            <a:ext cx="2290200" cy="3377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Premium </a:t>
            </a: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Subscription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2.99$ 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 month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19" name="Google Shape;119;p19"/>
          <p:cNvSpPr/>
          <p:nvPr/>
        </p:nvSpPr>
        <p:spPr>
          <a:xfrm>
            <a:off x="3010050" y="1303725"/>
            <a:ext cx="2549700" cy="3417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5811300" y="1343575"/>
            <a:ext cx="3021000" cy="3377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Free version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10 free questions per week, watch ads to unlock more questions</a:t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3010050" y="1343575"/>
            <a:ext cx="2549700" cy="29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Exclusive </a:t>
            </a:r>
            <a:endParaRPr sz="1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Content</a:t>
            </a:r>
            <a:endParaRPr sz="1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Access to book library and playlist without chat</a:t>
            </a:r>
            <a:endParaRPr sz="1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$1.99 </a:t>
            </a:r>
            <a:endParaRPr sz="1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D0B499"/>
                </a:solidFill>
                <a:latin typeface="Alfa Slab One"/>
                <a:ea typeface="Alfa Slab One"/>
                <a:cs typeface="Alfa Slab One"/>
                <a:sym typeface="Alfa Slab One"/>
              </a:rPr>
              <a:t>A month</a:t>
            </a:r>
            <a:endParaRPr sz="1800">
              <a:solidFill>
                <a:srgbClr val="D0B499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>
            <p:ph type="title"/>
          </p:nvPr>
        </p:nvSpPr>
        <p:spPr>
          <a:xfrm>
            <a:off x="1390725" y="3795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Expenses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27" name="Google Shape;127;p20"/>
          <p:cNvSpPr txBox="1"/>
          <p:nvPr>
            <p:ph idx="1" type="body"/>
          </p:nvPr>
        </p:nvSpPr>
        <p:spPr>
          <a:xfrm>
            <a:off x="2292111" y="3722989"/>
            <a:ext cx="3519000" cy="4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Infrastructure $1k</a:t>
            </a:r>
            <a:endParaRPr sz="22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727" y="1121303"/>
            <a:ext cx="768500" cy="78278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0"/>
          <p:cNvSpPr txBox="1"/>
          <p:nvPr/>
        </p:nvSpPr>
        <p:spPr>
          <a:xfrm>
            <a:off x="2226105" y="1249595"/>
            <a:ext cx="61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Developers salary $24k for 6 month</a:t>
            </a:r>
            <a:endParaRPr sz="22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0" name="Google Shape;13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0035" y="1957863"/>
            <a:ext cx="589895" cy="60084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2226105" y="2070169"/>
            <a:ext cx="61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Creating Our Own AI $2k</a:t>
            </a:r>
            <a:endParaRPr sz="22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2" name="Google Shape;13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7602" y="2807227"/>
            <a:ext cx="634762" cy="64656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/>
        </p:nvSpPr>
        <p:spPr>
          <a:xfrm>
            <a:off x="2292111" y="2852429"/>
            <a:ext cx="610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Content $5k</a:t>
            </a:r>
            <a:endParaRPr sz="22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85750" y="3616075"/>
            <a:ext cx="634775" cy="64655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/>
        </p:nvSpPr>
        <p:spPr>
          <a:xfrm>
            <a:off x="2349700" y="4560575"/>
            <a:ext cx="6046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Total Cost:  32k</a:t>
            </a:r>
            <a:endParaRPr sz="2200"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6260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Our Team</a:t>
            </a:r>
            <a:endParaRPr sz="3900"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41" name="Google Shape;141;p21"/>
          <p:cNvSpPr/>
          <p:nvPr/>
        </p:nvSpPr>
        <p:spPr>
          <a:xfrm>
            <a:off x="6551800" y="1308850"/>
            <a:ext cx="1892700" cy="319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4607675" y="1308850"/>
            <a:ext cx="1892700" cy="319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719425" y="1308850"/>
            <a:ext cx="1892700" cy="319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/>
          <p:nvPr/>
        </p:nvSpPr>
        <p:spPr>
          <a:xfrm>
            <a:off x="2663550" y="1308850"/>
            <a:ext cx="1892700" cy="319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1"/>
          <p:cNvPicPr preferRelativeResize="0"/>
          <p:nvPr/>
        </p:nvPicPr>
        <p:blipFill rotWithShape="1">
          <a:blip r:embed="rId3">
            <a:alphaModFix/>
          </a:blip>
          <a:srcRect b="29418" l="0" r="0" t="0"/>
          <a:stretch/>
        </p:blipFill>
        <p:spPr>
          <a:xfrm>
            <a:off x="745950" y="1345150"/>
            <a:ext cx="1839600" cy="1781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6" name="Google Shape;146;p21"/>
          <p:cNvPicPr preferRelativeResize="0"/>
          <p:nvPr/>
        </p:nvPicPr>
        <p:blipFill rotWithShape="1">
          <a:blip r:embed="rId4">
            <a:alphaModFix/>
          </a:blip>
          <a:srcRect b="16403" l="3166" r="3156" t="16396"/>
          <a:stretch/>
        </p:blipFill>
        <p:spPr>
          <a:xfrm>
            <a:off x="2683438" y="1347103"/>
            <a:ext cx="1839600" cy="17775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7" name="Google Shape;147;p21"/>
          <p:cNvPicPr preferRelativeResize="0"/>
          <p:nvPr/>
        </p:nvPicPr>
        <p:blipFill rotWithShape="1">
          <a:blip r:embed="rId5">
            <a:alphaModFix/>
          </a:blip>
          <a:srcRect b="8080" l="0" r="0" t="16470"/>
          <a:stretch/>
        </p:blipFill>
        <p:spPr>
          <a:xfrm>
            <a:off x="4637550" y="1345150"/>
            <a:ext cx="1839600" cy="17814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1"/>
          <p:cNvPicPr preferRelativeResize="0"/>
          <p:nvPr/>
        </p:nvPicPr>
        <p:blipFill rotWithShape="1">
          <a:blip r:embed="rId6">
            <a:alphaModFix/>
          </a:blip>
          <a:srcRect b="15761" l="10379" r="2618" t="20324"/>
          <a:stretch/>
        </p:blipFill>
        <p:spPr>
          <a:xfrm>
            <a:off x="6558454" y="1308850"/>
            <a:ext cx="1892700" cy="1854000"/>
          </a:xfrm>
          <a:prstGeom prst="ellipse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49" name="Google Shape;149;p21"/>
          <p:cNvSpPr txBox="1"/>
          <p:nvPr/>
        </p:nvSpPr>
        <p:spPr>
          <a:xfrm>
            <a:off x="3061200" y="3270550"/>
            <a:ext cx="1097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Marin Șamurai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0" name="Google Shape;150;p21"/>
          <p:cNvSpPr txBox="1"/>
          <p:nvPr/>
        </p:nvSpPr>
        <p:spPr>
          <a:xfrm>
            <a:off x="5108975" y="3270548"/>
            <a:ext cx="890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Mihai 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Lungu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1" name="Google Shape;151;p21"/>
          <p:cNvSpPr txBox="1"/>
          <p:nvPr/>
        </p:nvSpPr>
        <p:spPr>
          <a:xfrm>
            <a:off x="7059750" y="3228625"/>
            <a:ext cx="8901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Pavel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Kurkin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2" name="Google Shape;152;p21"/>
          <p:cNvSpPr txBox="1"/>
          <p:nvPr/>
        </p:nvSpPr>
        <p:spPr>
          <a:xfrm>
            <a:off x="1125375" y="3270550"/>
            <a:ext cx="1160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AF5ED"/>
                </a:solidFill>
                <a:latin typeface="Alfa Slab One"/>
                <a:ea typeface="Alfa Slab One"/>
                <a:cs typeface="Alfa Slab One"/>
                <a:sym typeface="Alfa Slab One"/>
              </a:rPr>
              <a:t>Nadejda Dmitrieva</a:t>
            </a:r>
            <a:endParaRPr>
              <a:solidFill>
                <a:srgbClr val="FAF5ED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1117075" y="3776800"/>
            <a:ext cx="1097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Project Manager</a:t>
            </a:r>
            <a:endParaRPr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3061200" y="3776800"/>
            <a:ext cx="12534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UX/UI designer</a:t>
            </a:r>
            <a:endParaRPr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7060800" y="3776800"/>
            <a:ext cx="14697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Brand Manager</a:t>
            </a:r>
            <a:endParaRPr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4952538" y="3752950"/>
            <a:ext cx="1392300" cy="7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2A893"/>
                </a:solidFill>
                <a:latin typeface="Alfa Slab One"/>
                <a:ea typeface="Alfa Slab One"/>
                <a:cs typeface="Alfa Slab One"/>
                <a:sym typeface="Alfa Slab One"/>
              </a:rPr>
              <a:t>Software Engineering Developer</a:t>
            </a:r>
            <a:endParaRPr>
              <a:solidFill>
                <a:srgbClr val="C2A893"/>
              </a:solidFill>
              <a:latin typeface="Alfa Slab One"/>
              <a:ea typeface="Alfa Slab One"/>
              <a:cs typeface="Alfa Slab One"/>
              <a:sym typeface="Alfa Slab On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